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0" r:id="rId2"/>
    <p:sldId id="262" r:id="rId3"/>
    <p:sldId id="279" r:id="rId4"/>
    <p:sldId id="280" r:id="rId5"/>
    <p:sldId id="282" r:id="rId6"/>
    <p:sldId id="285" r:id="rId7"/>
    <p:sldId id="295" r:id="rId8"/>
    <p:sldId id="286" r:id="rId9"/>
    <p:sldId id="296" r:id="rId10"/>
    <p:sldId id="297" r:id="rId11"/>
    <p:sldId id="298" r:id="rId12"/>
    <p:sldId id="288" r:id="rId13"/>
    <p:sldId id="289" r:id="rId14"/>
    <p:sldId id="290" r:id="rId15"/>
    <p:sldId id="291" r:id="rId16"/>
    <p:sldId id="292" r:id="rId17"/>
    <p:sldId id="293" r:id="rId18"/>
    <p:sldId id="277"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003399"/>
    <a:srgbClr val="000099"/>
    <a:srgbClr val="660033"/>
    <a:srgbClr val="660066"/>
    <a:srgbClr val="FFFF99"/>
    <a:srgbClr val="CC0099"/>
    <a:srgbClr val="990099"/>
    <a:srgbClr val="A5002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2" d="100"/>
          <a:sy n="82" d="100"/>
        </p:scale>
        <p:origin x="-97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166A5B98-3AFE-44C4-843E-7F6F517D18C4}" type="datetimeFigureOut">
              <a:rPr lang="en-US" smtClean="0"/>
              <a:pPr/>
              <a:t>10/7/2015</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66A5B98-3AFE-44C4-843E-7F6F517D18C4}" type="datetimeFigureOut">
              <a:rPr lang="en-US" smtClean="0"/>
              <a:pPr/>
              <a:t>10/7/2015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66A5B98-3AFE-44C4-843E-7F6F517D18C4}" type="datetimeFigureOut">
              <a:rPr lang="en-US" smtClean="0"/>
              <a:pPr/>
              <a:t>10/7/2015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166A5B98-3AFE-44C4-843E-7F6F517D18C4}" type="datetimeFigureOut">
              <a:rPr lang="en-US" smtClean="0"/>
              <a:pPr/>
              <a:t>10/7/2015</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166A5B98-3AFE-44C4-843E-7F6F517D18C4}" type="datetimeFigureOut">
              <a:rPr lang="en-US" smtClean="0"/>
              <a:pPr/>
              <a:t>10/7/2015</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94F2F5C2-FF6E-4E68-A3FF-D6B021E953CA}"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masterClrMapping/>
  </p:clrMapOvr>
  <p:transition spd="slow">
    <p:cover dir="u"/>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166A5B98-3AFE-44C4-843E-7F6F517D18C4}" type="datetimeFigureOut">
              <a:rPr lang="en-US" smtClean="0"/>
              <a:pPr/>
              <a:t>10/7/2015</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166A5B98-3AFE-44C4-843E-7F6F517D18C4}" type="datetimeFigureOut">
              <a:rPr lang="en-US" smtClean="0"/>
              <a:pPr/>
              <a:t>10/7/2015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94F2F5C2-FF6E-4E68-A3FF-D6B021E953CA}"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spd="slow">
    <p:cover dir="u"/>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166A5B98-3AFE-44C4-843E-7F6F517D18C4}" type="datetimeFigureOut">
              <a:rPr lang="en-US" smtClean="0"/>
              <a:pPr/>
              <a:t>10/7/2015</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66A5B98-3AFE-44C4-843E-7F6F517D18C4}" type="datetimeFigureOut">
              <a:rPr lang="en-US" smtClean="0"/>
              <a:pPr/>
              <a:t>10/7/2015</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166A5B98-3AFE-44C4-843E-7F6F517D18C4}" type="datetimeFigureOut">
              <a:rPr lang="en-US" smtClean="0"/>
              <a:pPr/>
              <a:t>10/7/2015</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166A5B98-3AFE-44C4-843E-7F6F517D18C4}" type="datetimeFigureOut">
              <a:rPr lang="en-US" smtClean="0"/>
              <a:pPr/>
              <a:t>10/7/2015</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94F2F5C2-FF6E-4E68-A3FF-D6B021E953CA}"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spd="slow">
    <p:cover dir="u"/>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166A5B98-3AFE-44C4-843E-7F6F517D18C4}" type="datetimeFigureOut">
              <a:rPr lang="en-US" smtClean="0"/>
              <a:pPr/>
              <a:t>10/7/2015</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94F2F5C2-FF6E-4E68-A3FF-D6B021E953CA}"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cover dir="u"/>
  </p:transition>
  <p:timing>
    <p:tnLst>
      <p:par>
        <p:cTn id="1" dur="indefinite" restart="never" nodeType="tmRoot"/>
      </p:par>
    </p:tnLst>
  </p:timing>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image" Target="../media/image21.gif"/><Relationship Id="rId1" Type="http://schemas.openxmlformats.org/officeDocument/2006/relationships/slideLayout" Target="../slideLayouts/slideLayout2.xml"/><Relationship Id="rId4" Type="http://schemas.openxmlformats.org/officeDocument/2006/relationships/image" Target="../media/image23.gif"/></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E:\IMAGE\10.jpg"/>
          <p:cNvPicPr>
            <a:picLocks noChangeAspect="1" noChangeArrowheads="1"/>
          </p:cNvPicPr>
          <p:nvPr/>
        </p:nvPicPr>
        <p:blipFill>
          <a:blip r:embed="rId2" cstate="print"/>
          <a:srcRect t="10000"/>
          <a:stretch>
            <a:fillRect/>
          </a:stretch>
        </p:blipFill>
        <p:spPr bwMode="auto">
          <a:xfrm>
            <a:off x="0" y="0"/>
            <a:ext cx="9144000" cy="6172200"/>
          </a:xfrm>
          <a:prstGeom prst="rect">
            <a:avLst/>
          </a:prstGeom>
          <a:noFill/>
        </p:spPr>
      </p:pic>
      <p:sp>
        <p:nvSpPr>
          <p:cNvPr id="6" name="Rectangle 5"/>
          <p:cNvSpPr/>
          <p:nvPr/>
        </p:nvSpPr>
        <p:spPr>
          <a:xfrm>
            <a:off x="0" y="4648200"/>
            <a:ext cx="9144000" cy="22098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04800" y="6248400"/>
            <a:ext cx="8534400" cy="457200"/>
          </a:xfrm>
        </p:spPr>
        <p:txBody>
          <a:bodyPr>
            <a:normAutofit/>
          </a:bodyPr>
          <a:lstStyle/>
          <a:p>
            <a:pPr algn="ctr"/>
            <a:r>
              <a:rPr lang="en-US" sz="1500" b="1" cap="none" dirty="0">
                <a:solidFill>
                  <a:schemeClr val="tx1"/>
                </a:solidFill>
                <a:effectLst/>
                <a:latin typeface="Arial" pitchFamily="34" charset="0"/>
                <a:cs typeface="Arial" pitchFamily="34" charset="0"/>
              </a:rPr>
              <a:t>CATECHETICAL TEXTBOOK SERIES OF THE SYRO - MALABAR CHURCH</a:t>
            </a:r>
          </a:p>
        </p:txBody>
      </p:sp>
      <p:sp>
        <p:nvSpPr>
          <p:cNvPr id="7" name="Title 1"/>
          <p:cNvSpPr txBox="1">
            <a:spLocks/>
          </p:cNvSpPr>
          <p:nvPr/>
        </p:nvSpPr>
        <p:spPr>
          <a:xfrm rot="16200000">
            <a:off x="-1752601" y="1981200"/>
            <a:ext cx="4572000" cy="609600"/>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normalizeH="0" baseline="0" noProof="0" dirty="0">
                <a:solidFill>
                  <a:srgbClr val="FFFF00"/>
                </a:solidFill>
                <a:uLnTx/>
                <a:uFillTx/>
                <a:latin typeface="Arial" pitchFamily="34" charset="0"/>
                <a:ea typeface="+mj-ea"/>
                <a:cs typeface="Arial" pitchFamily="34" charset="0"/>
              </a:rPr>
              <a:t>ON THE PATH OF SALVATION - 7</a:t>
            </a:r>
          </a:p>
        </p:txBody>
      </p:sp>
      <p:sp>
        <p:nvSpPr>
          <p:cNvPr id="8" name="Title 1"/>
          <p:cNvSpPr txBox="1">
            <a:spLocks/>
          </p:cNvSpPr>
          <p:nvPr/>
        </p:nvSpPr>
        <p:spPr>
          <a:xfrm>
            <a:off x="1676400" y="4800600"/>
            <a:ext cx="5791200" cy="1828800"/>
          </a:xfrm>
          <a:prstGeom prst="rect">
            <a:avLst/>
          </a:prstGeom>
        </p:spPr>
        <p:txBody>
          <a:bodyPr vert="horz" anchor="t">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500" b="1" dirty="0">
                <a:ln w="28575">
                  <a:solidFill>
                    <a:schemeClr val="bg1"/>
                  </a:solidFill>
                </a:ln>
                <a:solidFill>
                  <a:srgbClr val="FF0000"/>
                </a:solidFill>
                <a:latin typeface="Cooper Std Black" pitchFamily="18" charset="0"/>
                <a:ea typeface="+mj-ea"/>
                <a:cs typeface="Times New Roman" pitchFamily="18" charset="0"/>
              </a:rPr>
              <a:t>TEACHINGS OF JESUS</a:t>
            </a:r>
            <a:endParaRPr kumimoji="0" lang="en-US" sz="45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Arial" pitchFamily="34" charset="0"/>
            </a:endParaRPr>
          </a:p>
        </p:txBody>
      </p:sp>
      <p:sp>
        <p:nvSpPr>
          <p:cNvPr id="9" name="Chord 8"/>
          <p:cNvSpPr/>
          <p:nvPr/>
        </p:nvSpPr>
        <p:spPr>
          <a:xfrm rot="1474083">
            <a:off x="8018000" y="5345893"/>
            <a:ext cx="1765689" cy="1199332"/>
          </a:xfrm>
          <a:prstGeom prst="chord">
            <a:avLst>
              <a:gd name="adj1" fmla="val 2689439"/>
              <a:gd name="adj2" fmla="val 161592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8382000" y="5334000"/>
            <a:ext cx="685800" cy="861774"/>
          </a:xfrm>
          <a:prstGeom prst="rect">
            <a:avLst/>
          </a:prstGeom>
          <a:noFill/>
        </p:spPr>
        <p:txBody>
          <a:bodyPr wrap="square" rtlCol="0">
            <a:spAutoFit/>
          </a:bodyPr>
          <a:lstStyle/>
          <a:p>
            <a:r>
              <a:rPr lang="en-US" sz="5000" b="1" dirty="0">
                <a:latin typeface="Cooper Std Black" pitchFamily="18" charset="0"/>
              </a:rPr>
              <a:t>7</a:t>
            </a: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000" fill="hold"/>
                                        <p:tgtEl>
                                          <p:spTgt spid="10"/>
                                        </p:tgtEl>
                                        <p:attrNameLst>
                                          <p:attrName>ppt_w</p:attrName>
                                        </p:attrNameLst>
                                      </p:cBhvr>
                                      <p:tavLst>
                                        <p:tav tm="0">
                                          <p:val>
                                            <p:fltVal val="0"/>
                                          </p:val>
                                        </p:tav>
                                        <p:tav tm="100000">
                                          <p:val>
                                            <p:strVal val="#ppt_w"/>
                                          </p:val>
                                        </p:tav>
                                      </p:tavLst>
                                    </p:anim>
                                    <p:anim calcmode="lin" valueType="num">
                                      <p:cBhvr>
                                        <p:cTn id="13" dur="20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7000"/>
                            </p:stCondLst>
                            <p:childTnLst>
                              <p:par>
                                <p:cTn id="15" presetID="2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fltVal val="0"/>
                                          </p:val>
                                        </p:tav>
                                        <p:tav tm="100000">
                                          <p:val>
                                            <p:strVal val="#ppt_w"/>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90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2000" fill="hold"/>
                                        <p:tgtEl>
                                          <p:spTgt spid="7"/>
                                        </p:tgtEl>
                                        <p:attrNameLst>
                                          <p:attrName>ppt_w</p:attrName>
                                        </p:attrNameLst>
                                      </p:cBhvr>
                                      <p:tavLst>
                                        <p:tav tm="0">
                                          <p:val>
                                            <p:fltVal val="0"/>
                                          </p:val>
                                        </p:tav>
                                        <p:tav tm="100000">
                                          <p:val>
                                            <p:strVal val="#ppt_w"/>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3535501"/>
            <a:ext cx="8610600" cy="3170099"/>
          </a:xfrm>
          <a:prstGeom prst="rect">
            <a:avLst/>
          </a:prstGeom>
          <a:noFill/>
        </p:spPr>
        <p:txBody>
          <a:bodyPr wrap="square" rtlCol="0">
            <a:spAutoFit/>
          </a:bodyPr>
          <a:lstStyle/>
          <a:p>
            <a:pPr algn="just"/>
            <a:r>
              <a:rPr lang="en-US" sz="2500" dirty="0">
                <a:latin typeface="Arial Narrow" pitchFamily="34" charset="0"/>
                <a:ea typeface="Tahoma" pitchFamily="34" charset="0"/>
                <a:cs typeface="Times New Roman" pitchFamily="18" charset="0"/>
              </a:rPr>
              <a:t>	</a:t>
            </a:r>
            <a:r>
              <a:rPr lang="en-US" sz="2500" dirty="0">
                <a:solidFill>
                  <a:srgbClr val="00B0F0"/>
                </a:solidFill>
                <a:latin typeface="Arial Narrow" pitchFamily="34" charset="0"/>
                <a:ea typeface="Tahoma" pitchFamily="34" charset="0"/>
                <a:cs typeface="Times New Roman" pitchFamily="18" charset="0"/>
              </a:rPr>
              <a:t>Using the common property carelessly or destroy it consciously or squandering them, exploiting natural resources, polluting the atmosphere etc. are disrespect towards </a:t>
            </a:r>
            <a:r>
              <a:rPr lang="en-US" sz="2500" dirty="0">
                <a:solidFill>
                  <a:srgbClr val="00B0F0"/>
                </a:solidFill>
                <a:latin typeface="Arial Narrow" pitchFamily="34" charset="0"/>
                <a:ea typeface="Tahoma" pitchFamily="34" charset="0"/>
                <a:cs typeface="Times New Roman" pitchFamily="18" charset="0"/>
              </a:rPr>
              <a:t>public </a:t>
            </a:r>
            <a:r>
              <a:rPr lang="en-US" sz="2500" dirty="0">
                <a:solidFill>
                  <a:srgbClr val="00B0F0"/>
                </a:solidFill>
                <a:latin typeface="Arial Narrow" pitchFamily="34" charset="0"/>
                <a:ea typeface="Tahoma" pitchFamily="34" charset="0"/>
                <a:cs typeface="Times New Roman" pitchFamily="18" charset="0"/>
              </a:rPr>
              <a:t>wealth. All these are, hence, violation of the seventh commandment.</a:t>
            </a:r>
          </a:p>
          <a:p>
            <a:pPr algn="just"/>
            <a:r>
              <a:rPr lang="en-US" sz="2500" dirty="0">
                <a:latin typeface="Arial Narrow" pitchFamily="34" charset="0"/>
                <a:ea typeface="Tahoma" pitchFamily="34" charset="0"/>
                <a:cs typeface="Times New Roman" pitchFamily="18" charset="0"/>
              </a:rPr>
              <a:t>	Bribery, copying during the examination, </a:t>
            </a:r>
            <a:r>
              <a:rPr lang="en-US" sz="2500" dirty="0" err="1">
                <a:latin typeface="Arial Narrow" pitchFamily="34" charset="0"/>
                <a:ea typeface="Tahoma" pitchFamily="34" charset="0"/>
                <a:cs typeface="Times New Roman" pitchFamily="18" charset="0"/>
              </a:rPr>
              <a:t>usuring</a:t>
            </a:r>
            <a:r>
              <a:rPr lang="en-US" sz="2500" dirty="0">
                <a:latin typeface="Arial Narrow" pitchFamily="34" charset="0"/>
                <a:ea typeface="Tahoma" pitchFamily="34" charset="0"/>
                <a:cs typeface="Times New Roman" pitchFamily="18" charset="0"/>
              </a:rPr>
              <a:t>, black market, misuse of authority, showing partiality, denial of just wages to workers, etc, are social evils developing in our society. They are also violation of the seventh commandment.</a:t>
            </a:r>
          </a:p>
        </p:txBody>
      </p:sp>
      <p:sp>
        <p:nvSpPr>
          <p:cNvPr id="8" name="TextBox 7"/>
          <p:cNvSpPr txBox="1"/>
          <p:nvPr/>
        </p:nvSpPr>
        <p:spPr>
          <a:xfrm>
            <a:off x="0" y="506849"/>
            <a:ext cx="9144000" cy="1169551"/>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SINS AGAINST THE SEVENTH COMMANDMENT</a:t>
            </a:r>
          </a:p>
        </p:txBody>
      </p:sp>
      <p:pic>
        <p:nvPicPr>
          <p:cNvPr id="6146" name="Picture 2" descr="I:\CLASS 7\LESSON 8\IMAGE\7.jpg"/>
          <p:cNvPicPr>
            <a:picLocks noChangeAspect="1" noChangeArrowheads="1"/>
          </p:cNvPicPr>
          <p:nvPr/>
        </p:nvPicPr>
        <p:blipFill>
          <a:blip r:embed="rId2" cstate="print"/>
          <a:srcRect/>
          <a:stretch>
            <a:fillRect/>
          </a:stretch>
        </p:blipFill>
        <p:spPr bwMode="auto">
          <a:xfrm>
            <a:off x="0" y="1600200"/>
            <a:ext cx="3251199" cy="1828800"/>
          </a:xfrm>
          <a:prstGeom prst="rect">
            <a:avLst/>
          </a:prstGeom>
          <a:noFill/>
        </p:spPr>
      </p:pic>
      <p:pic>
        <p:nvPicPr>
          <p:cNvPr id="6147" name="Picture 3" descr="I:\CLASS 7\LESSON 8\IMAGE\6.jpg"/>
          <p:cNvPicPr>
            <a:picLocks noChangeAspect="1" noChangeArrowheads="1"/>
          </p:cNvPicPr>
          <p:nvPr/>
        </p:nvPicPr>
        <p:blipFill>
          <a:blip r:embed="rId3" cstate="print"/>
          <a:srcRect/>
          <a:stretch>
            <a:fillRect/>
          </a:stretch>
        </p:blipFill>
        <p:spPr bwMode="auto">
          <a:xfrm>
            <a:off x="5892801" y="1600200"/>
            <a:ext cx="3251199" cy="1828800"/>
          </a:xfrm>
          <a:prstGeom prst="rect">
            <a:avLst/>
          </a:prstGeom>
          <a:noFill/>
        </p:spPr>
      </p:pic>
      <p:pic>
        <p:nvPicPr>
          <p:cNvPr id="6148" name="Picture 4" descr="I:\CLASS 7\LESSON 8\IMAGE\4.JPG"/>
          <p:cNvPicPr>
            <a:picLocks noChangeAspect="1" noChangeArrowheads="1"/>
          </p:cNvPicPr>
          <p:nvPr/>
        </p:nvPicPr>
        <p:blipFill>
          <a:blip r:embed="rId4" cstate="print"/>
          <a:srcRect/>
          <a:stretch>
            <a:fillRect/>
          </a:stretch>
        </p:blipFill>
        <p:spPr bwMode="auto">
          <a:xfrm>
            <a:off x="3200400" y="1600200"/>
            <a:ext cx="3251199" cy="1828800"/>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p:cTn id="13"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p:cTn id="19"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4">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228600" y="2766060"/>
            <a:ext cx="8610600" cy="3939540"/>
          </a:xfrm>
          <a:prstGeom prst="rect">
            <a:avLst/>
          </a:prstGeom>
          <a:noFill/>
        </p:spPr>
        <p:txBody>
          <a:bodyPr wrap="square" rtlCol="0">
            <a:spAutoFit/>
          </a:bodyPr>
          <a:lstStyle/>
          <a:p>
            <a:pPr algn="just"/>
            <a:r>
              <a:rPr lang="en-US" sz="2500" dirty="0">
                <a:latin typeface="Arial Narrow" pitchFamily="34" charset="0"/>
                <a:ea typeface="Tahoma" pitchFamily="34" charset="0"/>
                <a:cs typeface="Times New Roman" pitchFamily="18" charset="0"/>
              </a:rPr>
              <a:t>	</a:t>
            </a:r>
            <a:r>
              <a:rPr lang="en-US" sz="2500" dirty="0">
                <a:solidFill>
                  <a:srgbClr val="00B0F0"/>
                </a:solidFill>
                <a:latin typeface="Arial Narrow" pitchFamily="34" charset="0"/>
                <a:ea typeface="Tahoma" pitchFamily="34" charset="0"/>
                <a:cs typeface="Times New Roman" pitchFamily="18" charset="0"/>
              </a:rPr>
              <a:t>If we steal something, we have the duty to give it back. If we have taken anything unjustly, we must return them and if we have caused loss to others unjustly, we must make amends for it.</a:t>
            </a:r>
          </a:p>
          <a:p>
            <a:pPr algn="just"/>
            <a:r>
              <a:rPr lang="en-US" sz="2500" dirty="0">
                <a:solidFill>
                  <a:srgbClr val="00B0F0"/>
                </a:solidFill>
                <a:latin typeface="Arial Narrow" pitchFamily="34" charset="0"/>
                <a:ea typeface="Tahoma" pitchFamily="34" charset="0"/>
                <a:cs typeface="Times New Roman" pitchFamily="18" charset="0"/>
              </a:rPr>
              <a:t>	</a:t>
            </a:r>
            <a:r>
              <a:rPr lang="en-US" sz="2500" dirty="0">
                <a:latin typeface="Arial Narrow" pitchFamily="34" charset="0"/>
                <a:ea typeface="Tahoma" pitchFamily="34" charset="0"/>
                <a:cs typeface="Times New Roman" pitchFamily="18" charset="0"/>
              </a:rPr>
              <a:t>Restitution most be made to the person who has suffered lose because of what we did. If circumstance do not allow us to do it publicly, it must be done privately. The commandment You shall not steal teaches us that we have the responsibility to protect others rights. Let </a:t>
            </a:r>
            <a:r>
              <a:rPr lang="en-US" sz="2500" dirty="0">
                <a:latin typeface="Arial Narrow" pitchFamily="34" charset="0"/>
                <a:ea typeface="Tahoma" pitchFamily="34" charset="0"/>
                <a:cs typeface="Times New Roman" pitchFamily="18" charset="0"/>
              </a:rPr>
              <a:t>us grow </a:t>
            </a:r>
            <a:r>
              <a:rPr lang="en-US" sz="2500" dirty="0">
                <a:latin typeface="Arial Narrow" pitchFamily="34" charset="0"/>
                <a:ea typeface="Tahoma" pitchFamily="34" charset="0"/>
                <a:cs typeface="Times New Roman" pitchFamily="18" charset="0"/>
              </a:rPr>
              <a:t>as protectors and </a:t>
            </a:r>
            <a:r>
              <a:rPr lang="en-US" sz="2500" dirty="0">
                <a:latin typeface="Arial Narrow" pitchFamily="34" charset="0"/>
                <a:ea typeface="Tahoma" pitchFamily="34" charset="0"/>
                <a:cs typeface="Times New Roman" pitchFamily="18" charset="0"/>
              </a:rPr>
              <a:t>guardians </a:t>
            </a:r>
            <a:r>
              <a:rPr lang="en-US" sz="2500" dirty="0">
                <a:latin typeface="Arial Narrow" pitchFamily="34" charset="0"/>
                <a:ea typeface="Tahoma" pitchFamily="34" charset="0"/>
                <a:cs typeface="Times New Roman" pitchFamily="18" charset="0"/>
              </a:rPr>
              <a:t>of social justice . Let us grow in goodness as the stewards of God’s riches, using them for our good and the good of others.</a:t>
            </a:r>
          </a:p>
        </p:txBody>
      </p:sp>
      <p:sp>
        <p:nvSpPr>
          <p:cNvPr id="8" name="TextBox 7"/>
          <p:cNvSpPr txBox="1"/>
          <p:nvPr/>
        </p:nvSpPr>
        <p:spPr>
          <a:xfrm>
            <a:off x="0" y="202049"/>
            <a:ext cx="9144000" cy="1169551"/>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DUTY TO GIVE BACK THESTOLEN GOODS</a:t>
            </a:r>
          </a:p>
        </p:txBody>
      </p:sp>
      <p:pic>
        <p:nvPicPr>
          <p:cNvPr id="7170" name="Picture 2" descr="I:\CLASS 7\LESSON 8\IMAGE\9.jpg"/>
          <p:cNvPicPr>
            <a:picLocks noChangeAspect="1" noChangeArrowheads="1"/>
          </p:cNvPicPr>
          <p:nvPr/>
        </p:nvPicPr>
        <p:blipFill>
          <a:blip r:embed="rId2" cstate="print"/>
          <a:srcRect/>
          <a:stretch>
            <a:fillRect/>
          </a:stretch>
        </p:blipFill>
        <p:spPr bwMode="auto">
          <a:xfrm>
            <a:off x="381000" y="838200"/>
            <a:ext cx="2980266" cy="1676400"/>
          </a:xfrm>
          <a:prstGeom prst="rect">
            <a:avLst/>
          </a:prstGeom>
          <a:noFill/>
        </p:spPr>
      </p:pic>
      <p:pic>
        <p:nvPicPr>
          <p:cNvPr id="7172" name="Picture 4" descr="I:\CLASS 7\LESSON 8\IMAGE\670px-Best-Educate-the-Children-to-Change-a-Corrupt-Society-Step-17Bullet1.png"/>
          <p:cNvPicPr>
            <a:picLocks noChangeAspect="1" noChangeArrowheads="1"/>
          </p:cNvPicPr>
          <p:nvPr/>
        </p:nvPicPr>
        <p:blipFill>
          <a:blip r:embed="rId3" cstate="print"/>
          <a:srcRect/>
          <a:stretch>
            <a:fillRect/>
          </a:stretch>
        </p:blipFill>
        <p:spPr bwMode="auto">
          <a:xfrm>
            <a:off x="5410200" y="609600"/>
            <a:ext cx="2727325" cy="2048675"/>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p:cTn id="13"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p:cTn id="19"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4">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0-Point Star 8"/>
          <p:cNvSpPr/>
          <p:nvPr/>
        </p:nvSpPr>
        <p:spPr>
          <a:xfrm>
            <a:off x="4114800" y="4800600"/>
            <a:ext cx="914400" cy="914400"/>
          </a:xfrm>
          <a:prstGeom prst="star10">
            <a:avLst>
              <a:gd name="adj" fmla="val 22280"/>
              <a:gd name="hf" fmla="val 105146"/>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32-Point Star 7"/>
          <p:cNvSpPr/>
          <p:nvPr/>
        </p:nvSpPr>
        <p:spPr>
          <a:xfrm>
            <a:off x="1905000" y="762000"/>
            <a:ext cx="5334000" cy="1752600"/>
          </a:xfrm>
          <a:prstGeom prst="star32">
            <a:avLst>
              <a:gd name="adj" fmla="val 26823"/>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laque 6"/>
          <p:cNvSpPr/>
          <p:nvPr/>
        </p:nvSpPr>
        <p:spPr>
          <a:xfrm>
            <a:off x="152400" y="1600200"/>
            <a:ext cx="8915400" cy="3657600"/>
          </a:xfrm>
          <a:prstGeom prst="plaque">
            <a:avLst>
              <a:gd name="adj" fmla="val 24895"/>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304800" y="1828800"/>
            <a:ext cx="8534400" cy="32004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914400" y="1981200"/>
            <a:ext cx="7315200" cy="838200"/>
          </a:xfrm>
        </p:spPr>
        <p:txBody>
          <a:bodyPr>
            <a:normAutofit/>
          </a:bodyPr>
          <a:lstStyle/>
          <a:p>
            <a:pPr algn="ctr"/>
            <a:r>
              <a:rPr lang="en-US" sz="3500" b="1" dirty="0">
                <a:solidFill>
                  <a:srgbClr val="00B0F0"/>
                </a:solidFill>
                <a:latin typeface="Cooper Std Black" pitchFamily="18" charset="0"/>
                <a:cs typeface="Times New Roman" pitchFamily="18" charset="0"/>
              </a:rPr>
              <a:t>Let us pray</a:t>
            </a:r>
          </a:p>
        </p:txBody>
      </p:sp>
      <p:sp>
        <p:nvSpPr>
          <p:cNvPr id="5" name="Content Placeholder 2"/>
          <p:cNvSpPr>
            <a:spLocks noGrp="1"/>
          </p:cNvSpPr>
          <p:nvPr>
            <p:ph idx="1"/>
          </p:nvPr>
        </p:nvSpPr>
        <p:spPr>
          <a:xfrm>
            <a:off x="457200" y="3048000"/>
            <a:ext cx="8229600" cy="1143000"/>
          </a:xfrm>
        </p:spPr>
        <p:txBody>
          <a:bodyPr>
            <a:noAutofit/>
          </a:bodyPr>
          <a:lstStyle/>
          <a:p>
            <a:pPr algn="ctr">
              <a:buNone/>
            </a:pPr>
            <a:r>
              <a:rPr lang="en-US" sz="3000" dirty="0">
                <a:solidFill>
                  <a:schemeClr val="tx1"/>
                </a:solidFill>
                <a:latin typeface="Arial Narrow" pitchFamily="34" charset="0"/>
                <a:cs typeface="Times New Roman" pitchFamily="18" charset="0"/>
              </a:rPr>
              <a:t>	God, who gave man authority over </a:t>
            </a:r>
            <a:r>
              <a:rPr lang="en-US" sz="3000" dirty="0" err="1">
                <a:solidFill>
                  <a:schemeClr val="tx1"/>
                </a:solidFill>
                <a:latin typeface="Arial Narrow" pitchFamily="34" charset="0"/>
                <a:cs typeface="Times New Roman" pitchFamily="18" charset="0"/>
              </a:rPr>
              <a:t>everythings</a:t>
            </a:r>
            <a:r>
              <a:rPr lang="en-US" sz="3000" dirty="0">
                <a:solidFill>
                  <a:schemeClr val="tx1"/>
                </a:solidFill>
                <a:latin typeface="Arial Narrow" pitchFamily="34" charset="0"/>
                <a:cs typeface="Times New Roman" pitchFamily="18" charset="0"/>
              </a:rPr>
              <a:t> in this world, bless me to protect the rights of others and to respect them.</a:t>
            </a: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32-Point Star 7"/>
          <p:cNvSpPr/>
          <p:nvPr/>
        </p:nvSpPr>
        <p:spPr>
          <a:xfrm>
            <a:off x="4114800" y="4419600"/>
            <a:ext cx="914400" cy="914400"/>
          </a:xfrm>
          <a:prstGeom prst="star32">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laque 6"/>
          <p:cNvSpPr/>
          <p:nvPr/>
        </p:nvSpPr>
        <p:spPr>
          <a:xfrm>
            <a:off x="0" y="2514600"/>
            <a:ext cx="9144000" cy="2362200"/>
          </a:xfrm>
          <a:prstGeom prst="plaque">
            <a:avLst>
              <a:gd name="adj" fmla="val 50000"/>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76200" y="2514600"/>
            <a:ext cx="8991600" cy="2362200"/>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3200400"/>
            <a:ext cx="9144000" cy="838200"/>
          </a:xfrm>
        </p:spPr>
        <p:txBody>
          <a:bodyPr>
            <a:noAutofit/>
          </a:bodyPr>
          <a:lstStyle/>
          <a:p>
            <a:pPr algn="ctr"/>
            <a:r>
              <a:rPr lang="en-US" sz="3500" b="1" dirty="0">
                <a:solidFill>
                  <a:srgbClr val="006600"/>
                </a:solidFill>
                <a:latin typeface="Cooper Std Black" pitchFamily="18" charset="0"/>
                <a:cs typeface="Times New Roman" pitchFamily="18" charset="0"/>
              </a:rPr>
              <a:t>Let us read and narrate</a:t>
            </a:r>
          </a:p>
        </p:txBody>
      </p:sp>
      <p:sp>
        <p:nvSpPr>
          <p:cNvPr id="5" name="Content Placeholder 2"/>
          <p:cNvSpPr>
            <a:spLocks noGrp="1"/>
          </p:cNvSpPr>
          <p:nvPr>
            <p:ph idx="1"/>
          </p:nvPr>
        </p:nvSpPr>
        <p:spPr>
          <a:xfrm>
            <a:off x="228600" y="4038600"/>
            <a:ext cx="8686800" cy="533400"/>
          </a:xfrm>
        </p:spPr>
        <p:txBody>
          <a:bodyPr>
            <a:noAutofit/>
          </a:bodyPr>
          <a:lstStyle/>
          <a:p>
            <a:pPr algn="ctr">
              <a:buNone/>
            </a:pPr>
            <a:r>
              <a:rPr lang="en-US" sz="3000" dirty="0">
                <a:solidFill>
                  <a:schemeClr val="tx1"/>
                </a:solidFill>
                <a:latin typeface="Arial Narrow" pitchFamily="34" charset="0"/>
                <a:cs typeface="Times New Roman" pitchFamily="18" charset="0"/>
              </a:rPr>
              <a:t>Luke. 10:30-37</a:t>
            </a: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que 5"/>
          <p:cNvSpPr/>
          <p:nvPr/>
        </p:nvSpPr>
        <p:spPr>
          <a:xfrm>
            <a:off x="76200" y="1371600"/>
            <a:ext cx="8991600" cy="4953000"/>
          </a:xfrm>
          <a:prstGeom prst="plaque">
            <a:avLst>
              <a:gd name="adj" fmla="val 22952"/>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228600" y="1600200"/>
            <a:ext cx="8686800" cy="449580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3048000"/>
            <a:ext cx="9144000" cy="838200"/>
          </a:xfrm>
        </p:spPr>
        <p:txBody>
          <a:bodyPr>
            <a:noAutofit/>
          </a:bodyPr>
          <a:lstStyle/>
          <a:p>
            <a:pPr algn="ctr"/>
            <a:r>
              <a:rPr lang="en-US" sz="3500" b="1" dirty="0">
                <a:solidFill>
                  <a:srgbClr val="FF00FF"/>
                </a:solidFill>
                <a:latin typeface="Cooper Std Black" pitchFamily="18" charset="0"/>
                <a:cs typeface="Times New Roman" pitchFamily="18" charset="0"/>
              </a:rPr>
              <a:t>WORD OF GOD FOR GUIDANCE</a:t>
            </a:r>
            <a:br>
              <a:rPr lang="en-US" sz="3500" b="1" dirty="0">
                <a:solidFill>
                  <a:srgbClr val="FF00FF"/>
                </a:solidFill>
                <a:latin typeface="Cooper Std Black" pitchFamily="18" charset="0"/>
                <a:cs typeface="Times New Roman" pitchFamily="18" charset="0"/>
              </a:rPr>
            </a:br>
            <a:endParaRPr lang="en-US" sz="3500" b="1"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685800" y="4038600"/>
            <a:ext cx="7696200" cy="914400"/>
          </a:xfrm>
        </p:spPr>
        <p:txBody>
          <a:bodyPr>
            <a:noAutofit/>
          </a:bodyPr>
          <a:lstStyle/>
          <a:p>
            <a:pPr algn="ctr">
              <a:buNone/>
            </a:pPr>
            <a:r>
              <a:rPr lang="en-US" sz="3000" dirty="0">
                <a:solidFill>
                  <a:schemeClr val="tx1"/>
                </a:solidFill>
                <a:latin typeface="Arial Narrow" pitchFamily="34" charset="0"/>
                <a:cs typeface="Times New Roman" pitchFamily="18" charset="0"/>
              </a:rPr>
              <a:t>“ Thieves, usurers, and swindlers will never inherit the kingdom of God.” (1 </a:t>
            </a:r>
            <a:r>
              <a:rPr lang="en-US" sz="3000" dirty="0" err="1">
                <a:solidFill>
                  <a:schemeClr val="tx1"/>
                </a:solidFill>
                <a:latin typeface="Arial Narrow" pitchFamily="34" charset="0"/>
                <a:cs typeface="Times New Roman" pitchFamily="18" charset="0"/>
              </a:rPr>
              <a:t>Cor</a:t>
            </a:r>
            <a:r>
              <a:rPr lang="en-US" sz="3000" dirty="0">
                <a:solidFill>
                  <a:schemeClr val="tx1"/>
                </a:solidFill>
                <a:latin typeface="Arial Narrow" pitchFamily="34" charset="0"/>
                <a:cs typeface="Times New Roman" pitchFamily="18" charset="0"/>
              </a:rPr>
              <a:t>  6:10)</a:t>
            </a:r>
          </a:p>
        </p:txBody>
      </p:sp>
      <p:sp>
        <p:nvSpPr>
          <p:cNvPr id="9" name="Curved Left Arrow 8"/>
          <p:cNvSpPr/>
          <p:nvPr/>
        </p:nvSpPr>
        <p:spPr>
          <a:xfrm>
            <a:off x="4572000" y="841248"/>
            <a:ext cx="731520" cy="1216152"/>
          </a:xfrm>
          <a:prstGeom prst="curvedLeftArrow">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Curved Right Arrow 9"/>
          <p:cNvSpPr/>
          <p:nvPr/>
        </p:nvSpPr>
        <p:spPr>
          <a:xfrm>
            <a:off x="3810000" y="841248"/>
            <a:ext cx="731520" cy="1216152"/>
          </a:xfrm>
          <a:prstGeom prst="curvedRightArrow">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laque 7"/>
          <p:cNvSpPr/>
          <p:nvPr/>
        </p:nvSpPr>
        <p:spPr>
          <a:xfrm>
            <a:off x="76200" y="2209800"/>
            <a:ext cx="8991600" cy="2362200"/>
          </a:xfrm>
          <a:prstGeom prst="plaque">
            <a:avLst>
              <a:gd name="adj" fmla="val 50000"/>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381000" y="2209800"/>
            <a:ext cx="8382000" cy="2362200"/>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133600"/>
            <a:ext cx="9144000" cy="838200"/>
          </a:xfrm>
        </p:spPr>
        <p:txBody>
          <a:bodyPr>
            <a:noAutofit/>
          </a:bodyPr>
          <a:lstStyle/>
          <a:p>
            <a:pPr algn="ctr"/>
            <a:r>
              <a:rPr lang="en-US" sz="3500" b="1" dirty="0">
                <a:solidFill>
                  <a:srgbClr val="00B0F0"/>
                </a:solidFill>
                <a:latin typeface="Cooper Std Black" pitchFamily="18" charset="0"/>
                <a:cs typeface="Times New Roman" pitchFamily="18" charset="0"/>
              </a:rPr>
              <a:t>LET US DO</a:t>
            </a:r>
            <a:r>
              <a:rPr lang="en-US" sz="3500" dirty="0">
                <a:solidFill>
                  <a:srgbClr val="00B0F0"/>
                </a:solidFill>
                <a:latin typeface="Cooper Std Black" pitchFamily="18" charset="0"/>
                <a:cs typeface="Times New Roman" pitchFamily="18" charset="0"/>
              </a:rPr>
              <a:t>:</a:t>
            </a:r>
          </a:p>
        </p:txBody>
      </p:sp>
      <p:sp>
        <p:nvSpPr>
          <p:cNvPr id="5" name="Content Placeholder 2"/>
          <p:cNvSpPr>
            <a:spLocks noGrp="1"/>
          </p:cNvSpPr>
          <p:nvPr>
            <p:ph idx="1"/>
          </p:nvPr>
        </p:nvSpPr>
        <p:spPr>
          <a:xfrm>
            <a:off x="685800" y="2971800"/>
            <a:ext cx="7696200" cy="914400"/>
          </a:xfrm>
        </p:spPr>
        <p:txBody>
          <a:bodyPr>
            <a:noAutofit/>
          </a:bodyPr>
          <a:lstStyle/>
          <a:p>
            <a:pPr algn="ctr">
              <a:buNone/>
            </a:pPr>
            <a:r>
              <a:rPr lang="en-US" sz="3000" dirty="0">
                <a:solidFill>
                  <a:schemeClr val="tx1"/>
                </a:solidFill>
                <a:latin typeface="Arial Narrow" pitchFamily="34" charset="0"/>
                <a:ea typeface="Cambria Math" pitchFamily="18" charset="0"/>
              </a:rPr>
              <a:t>Find out the sins that come under the seventh commandment and discuss how they can be atoned for ?</a:t>
            </a:r>
          </a:p>
        </p:txBody>
      </p:sp>
      <p:sp>
        <p:nvSpPr>
          <p:cNvPr id="9" name="Sun 8"/>
          <p:cNvSpPr/>
          <p:nvPr/>
        </p:nvSpPr>
        <p:spPr>
          <a:xfrm>
            <a:off x="4114800" y="4572000"/>
            <a:ext cx="914400" cy="914400"/>
          </a:xfrm>
          <a:prstGeom prst="sun">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que 5"/>
          <p:cNvSpPr/>
          <p:nvPr/>
        </p:nvSpPr>
        <p:spPr>
          <a:xfrm>
            <a:off x="0" y="2057400"/>
            <a:ext cx="9144000" cy="3657600"/>
          </a:xfrm>
          <a:prstGeom prst="plaque">
            <a:avLst>
              <a:gd name="adj" fmla="val 50000"/>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152400" y="2514600"/>
            <a:ext cx="8763000" cy="274320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FF"/>
              </a:solidFill>
            </a:endParaRPr>
          </a:p>
        </p:txBody>
      </p:sp>
      <p:sp>
        <p:nvSpPr>
          <p:cNvPr id="4" name="Title 1"/>
          <p:cNvSpPr>
            <a:spLocks noGrp="1"/>
          </p:cNvSpPr>
          <p:nvPr>
            <p:ph type="title"/>
          </p:nvPr>
        </p:nvSpPr>
        <p:spPr>
          <a:xfrm>
            <a:off x="0" y="2667000"/>
            <a:ext cx="9144000" cy="990600"/>
          </a:xfrm>
        </p:spPr>
        <p:txBody>
          <a:bodyPr>
            <a:noAutofit/>
          </a:bodyPr>
          <a:lstStyle/>
          <a:p>
            <a:pPr algn="ctr"/>
            <a:r>
              <a:rPr lang="en-US" sz="3500" b="1" dirty="0">
                <a:solidFill>
                  <a:srgbClr val="FF00FF"/>
                </a:solidFill>
                <a:latin typeface="Cooper Std Black" pitchFamily="18" charset="0"/>
                <a:cs typeface="Times New Roman" pitchFamily="18" charset="0"/>
              </a:rPr>
              <a:t>MY resolution</a:t>
            </a:r>
            <a:endParaRPr lang="en-US" sz="3500"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914400" y="3810000"/>
            <a:ext cx="7315200" cy="1295400"/>
          </a:xfrm>
        </p:spPr>
        <p:txBody>
          <a:bodyPr>
            <a:noAutofit/>
          </a:bodyPr>
          <a:lstStyle/>
          <a:p>
            <a:pPr algn="ctr">
              <a:buNone/>
            </a:pPr>
            <a:r>
              <a:rPr lang="en-US" sz="3000" dirty="0">
                <a:solidFill>
                  <a:schemeClr val="tx1"/>
                </a:solidFill>
                <a:latin typeface="Arial Narrow" pitchFamily="34" charset="0"/>
                <a:cs typeface="Times New Roman" pitchFamily="18" charset="0"/>
              </a:rPr>
              <a:t>I will not misuse or destroy public property on </a:t>
            </a:r>
            <a:endParaRPr lang="en-US" sz="3000" dirty="0">
              <a:solidFill>
                <a:schemeClr val="tx1"/>
              </a:solidFill>
              <a:latin typeface="Arial Narrow" pitchFamily="34" charset="0"/>
              <a:cs typeface="Times New Roman" pitchFamily="18" charset="0"/>
            </a:endParaRPr>
          </a:p>
          <a:p>
            <a:pPr algn="ctr">
              <a:buNone/>
            </a:pPr>
            <a:r>
              <a:rPr lang="en-US" sz="3000" dirty="0">
                <a:solidFill>
                  <a:schemeClr val="tx1"/>
                </a:solidFill>
                <a:latin typeface="Arial Narrow" pitchFamily="34" charset="0"/>
                <a:cs typeface="Times New Roman" pitchFamily="18" charset="0"/>
              </a:rPr>
              <a:t>any </a:t>
            </a:r>
            <a:r>
              <a:rPr lang="en-US" sz="3000" dirty="0">
                <a:solidFill>
                  <a:schemeClr val="tx1"/>
                </a:solidFill>
                <a:latin typeface="Arial Narrow" pitchFamily="34" charset="0"/>
                <a:cs typeface="Times New Roman" pitchFamily="18" charset="0"/>
              </a:rPr>
              <a:t>occasion.</a:t>
            </a: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143000"/>
            <a:ext cx="9144000" cy="5029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1219200"/>
            <a:ext cx="9144000" cy="838200"/>
          </a:xfrm>
        </p:spPr>
        <p:txBody>
          <a:bodyPr>
            <a:normAutofit/>
          </a:bodyPr>
          <a:lstStyle/>
          <a:p>
            <a:pPr algn="ctr"/>
            <a:r>
              <a:rPr lang="en-US" sz="3000" b="1" dirty="0">
                <a:solidFill>
                  <a:srgbClr val="002060"/>
                </a:solidFill>
                <a:latin typeface="Cooper Std Black" pitchFamily="18" charset="0"/>
                <a:cs typeface="Times New Roman" pitchFamily="18" charset="0"/>
              </a:rPr>
              <a:t>Find out the Answer</a:t>
            </a:r>
          </a:p>
        </p:txBody>
      </p:sp>
      <p:sp>
        <p:nvSpPr>
          <p:cNvPr id="5" name="Content Placeholder 2"/>
          <p:cNvSpPr>
            <a:spLocks noGrp="1"/>
          </p:cNvSpPr>
          <p:nvPr>
            <p:ph idx="1"/>
          </p:nvPr>
        </p:nvSpPr>
        <p:spPr>
          <a:xfrm>
            <a:off x="533400" y="2514600"/>
            <a:ext cx="8458200" cy="1447800"/>
          </a:xfrm>
        </p:spPr>
        <p:txBody>
          <a:bodyPr>
            <a:noAutofit/>
          </a:bodyPr>
          <a:lstStyle/>
          <a:p>
            <a:pPr marL="457200" indent="-457200" algn="just">
              <a:buNone/>
            </a:pPr>
            <a:r>
              <a:rPr lang="en-US" sz="3000" dirty="0">
                <a:solidFill>
                  <a:schemeClr val="tx1"/>
                </a:solidFill>
                <a:latin typeface="Arial Narrow" pitchFamily="34" charset="0"/>
                <a:cs typeface="Times New Roman" pitchFamily="18" charset="0"/>
              </a:rPr>
              <a:t>1.	  Wealth is God’s gift, explain?</a:t>
            </a:r>
          </a:p>
          <a:p>
            <a:pPr marL="457200" indent="-457200" algn="just">
              <a:buNone/>
            </a:pPr>
            <a:r>
              <a:rPr lang="en-US" sz="3000" dirty="0">
                <a:solidFill>
                  <a:schemeClr val="tx1"/>
                </a:solidFill>
                <a:latin typeface="Arial Narrow" pitchFamily="34" charset="0"/>
                <a:cs typeface="Times New Roman" pitchFamily="18" charset="0"/>
              </a:rPr>
              <a:t>2.	  What does St. Thomas Aquinas say about Justice?</a:t>
            </a:r>
          </a:p>
          <a:p>
            <a:pPr marL="457200" indent="-457200" algn="just">
              <a:buNone/>
            </a:pPr>
            <a:r>
              <a:rPr lang="en-US" sz="3000" dirty="0">
                <a:solidFill>
                  <a:schemeClr val="tx1"/>
                </a:solidFill>
                <a:latin typeface="Arial Narrow" pitchFamily="34" charset="0"/>
                <a:cs typeface="Times New Roman" pitchFamily="18" charset="0"/>
              </a:rPr>
              <a:t>3.	  What do we mean by stealing?</a:t>
            </a:r>
          </a:p>
          <a:p>
            <a:pPr marL="457200" indent="-457200" algn="just">
              <a:buNone/>
            </a:pPr>
            <a:r>
              <a:rPr lang="en-US" sz="3000" dirty="0">
                <a:solidFill>
                  <a:schemeClr val="tx1"/>
                </a:solidFill>
                <a:latin typeface="Arial Narrow" pitchFamily="34" charset="0"/>
                <a:cs typeface="Times New Roman" pitchFamily="18" charset="0"/>
              </a:rPr>
              <a:t>4.	  Write short notes on: Personal wealth, public wealth.</a:t>
            </a:r>
          </a:p>
          <a:p>
            <a:pPr marL="625475" indent="-625475" algn="just">
              <a:buNone/>
            </a:pPr>
            <a:r>
              <a:rPr lang="en-US" sz="3000" dirty="0">
                <a:solidFill>
                  <a:schemeClr val="tx1"/>
                </a:solidFill>
                <a:latin typeface="Arial Narrow" pitchFamily="34" charset="0"/>
                <a:cs typeface="Times New Roman" pitchFamily="18" charset="0"/>
              </a:rPr>
              <a:t>5.	How can a man who has stolen something make amends for it?</a:t>
            </a:r>
          </a:p>
        </p:txBody>
      </p:sp>
      <p:grpSp>
        <p:nvGrpSpPr>
          <p:cNvPr id="2" name="Group 8"/>
          <p:cNvGrpSpPr/>
          <p:nvPr/>
        </p:nvGrpSpPr>
        <p:grpSpPr>
          <a:xfrm>
            <a:off x="0" y="1981200"/>
            <a:ext cx="9144000" cy="76200"/>
            <a:chOff x="0" y="1981200"/>
            <a:chExt cx="9144000" cy="76200"/>
          </a:xfrm>
          <a:solidFill>
            <a:srgbClr val="FFC000"/>
          </a:solidFill>
        </p:grpSpPr>
        <p:sp>
          <p:nvSpPr>
            <p:cNvPr id="7" name="Rectangle 6"/>
            <p:cNvSpPr/>
            <p:nvPr/>
          </p:nvSpPr>
          <p:spPr>
            <a:xfrm>
              <a:off x="0" y="1981200"/>
              <a:ext cx="4572000" cy="76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rot="10800000">
              <a:off x="4572000" y="1981200"/>
              <a:ext cx="4572000" cy="76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Group 9"/>
          <p:cNvGrpSpPr/>
          <p:nvPr/>
        </p:nvGrpSpPr>
        <p:grpSpPr>
          <a:xfrm>
            <a:off x="0" y="6096000"/>
            <a:ext cx="9144000" cy="76200"/>
            <a:chOff x="0" y="1981200"/>
            <a:chExt cx="9144000" cy="76200"/>
          </a:xfrm>
          <a:solidFill>
            <a:srgbClr val="FFC000"/>
          </a:solidFill>
        </p:grpSpPr>
        <p:sp>
          <p:nvSpPr>
            <p:cNvPr id="11" name="Rectangle 10"/>
            <p:cNvSpPr/>
            <p:nvPr/>
          </p:nvSpPr>
          <p:spPr>
            <a:xfrm>
              <a:off x="0" y="1981200"/>
              <a:ext cx="4572000" cy="76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0800000">
              <a:off x="4572000" y="1981200"/>
              <a:ext cx="4572000" cy="76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p:cTn id="31"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 calcmode="lin" valueType="num">
                                      <p:cBhvr>
                                        <p:cTn id="37"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38" dur="500" fill="hold"/>
                                        <p:tgtEl>
                                          <p:spTgt spid="5">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076" name="Picture 4" descr="C:\Users\user\Desktop\vadafone\G_Multi01.gif"/>
          <p:cNvPicPr>
            <a:picLocks noChangeAspect="1" noChangeArrowheads="1" noCrop="1"/>
          </p:cNvPicPr>
          <p:nvPr/>
        </p:nvPicPr>
        <p:blipFill>
          <a:blip r:embed="rId2" cstate="print"/>
          <a:srcRect/>
          <a:stretch>
            <a:fillRect/>
          </a:stretch>
        </p:blipFill>
        <p:spPr bwMode="auto">
          <a:xfrm>
            <a:off x="1828800" y="1600200"/>
            <a:ext cx="5410200" cy="3657600"/>
          </a:xfrm>
          <a:prstGeom prst="rect">
            <a:avLst/>
          </a:prstGeom>
          <a:noFill/>
        </p:spPr>
      </p:pic>
      <p:pic>
        <p:nvPicPr>
          <p:cNvPr id="9" name="Picture 2" descr="C:\Users\user\Desktop\SMCC PHOTO\Candle-06-june.gif"/>
          <p:cNvPicPr>
            <a:picLocks noChangeAspect="1" noChangeArrowheads="1" noCrop="1"/>
          </p:cNvPicPr>
          <p:nvPr/>
        </p:nvPicPr>
        <p:blipFill>
          <a:blip r:embed="rId3" cstate="print"/>
          <a:srcRect/>
          <a:stretch>
            <a:fillRect/>
          </a:stretch>
        </p:blipFill>
        <p:spPr bwMode="auto">
          <a:xfrm>
            <a:off x="3810000" y="1357544"/>
            <a:ext cx="1524000" cy="2071456"/>
          </a:xfrm>
          <a:prstGeom prst="rect">
            <a:avLst/>
          </a:prstGeom>
          <a:noFill/>
        </p:spPr>
      </p:pic>
      <p:sp>
        <p:nvSpPr>
          <p:cNvPr id="5" name="Rectangle 4"/>
          <p:cNvSpPr/>
          <p:nvPr/>
        </p:nvSpPr>
        <p:spPr>
          <a:xfrm>
            <a:off x="914400" y="4343400"/>
            <a:ext cx="7315200" cy="12464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rPr>
              <a:t>Thank </a:t>
            </a:r>
            <a:r>
              <a:rPr lang="en-US" sz="7500" b="1"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rPr>
              <a:t>you</a:t>
            </a:r>
            <a:endPar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endParaRPr>
          </a:p>
        </p:txBody>
      </p:sp>
      <p:pic>
        <p:nvPicPr>
          <p:cNvPr id="14" name="Picture 8" descr="mobile 032"/>
          <p:cNvPicPr>
            <a:picLocks noChangeAspect="1" noChangeArrowheads="1" noCrop="1"/>
          </p:cNvPicPr>
          <p:nvPr/>
        </p:nvPicPr>
        <p:blipFill>
          <a:blip r:embed="rId4" cstate="print"/>
          <a:srcRect/>
          <a:stretch>
            <a:fillRect/>
          </a:stretch>
        </p:blipFill>
        <p:spPr bwMode="auto">
          <a:xfrm rot="19266774">
            <a:off x="3962138" y="3504262"/>
            <a:ext cx="1257057" cy="928432"/>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spd="slow">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12" dur="2000" fill="hold"/>
                                        <p:tgtEl>
                                          <p:spTgt spid="14"/>
                                        </p:tgtEl>
                                        <p:attrNameLst>
                                          <p:attrName>ppt_x</p:attrName>
                                          <p:attrName>ppt_y</p:attrName>
                                        </p:attrNameLst>
                                      </p:cBhvr>
                                    </p:animMotion>
                                  </p:childTnLst>
                                </p:cTn>
                              </p:par>
                            </p:childTnLst>
                          </p:cTn>
                        </p:par>
                        <p:par>
                          <p:cTn id="13" fill="hold">
                            <p:stCondLst>
                              <p:cond delay="2000"/>
                            </p:stCondLst>
                            <p:childTnLst>
                              <p:par>
                                <p:cTn id="14" presetID="26" presetClass="emph" presetSubtype="0" fill="hold" grpId="1" nodeType="afterEffect">
                                  <p:stCondLst>
                                    <p:cond delay="0"/>
                                  </p:stCondLst>
                                  <p:iterate type="lt">
                                    <p:tmPct val="0"/>
                                  </p:iterate>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user\Desktop\Stealing.jpg"/>
          <p:cNvPicPr>
            <a:picLocks noChangeAspect="1" noChangeArrowheads="1"/>
          </p:cNvPicPr>
          <p:nvPr/>
        </p:nvPicPr>
        <p:blipFill>
          <a:blip r:embed="rId2" cstate="print"/>
          <a:srcRect/>
          <a:stretch>
            <a:fillRect/>
          </a:stretch>
        </p:blipFill>
        <p:spPr bwMode="auto">
          <a:xfrm>
            <a:off x="2133600" y="1600200"/>
            <a:ext cx="4814104" cy="5257800"/>
          </a:xfrm>
          <a:prstGeom prst="rect">
            <a:avLst/>
          </a:prstGeom>
          <a:noFill/>
        </p:spPr>
      </p:pic>
      <p:sp>
        <p:nvSpPr>
          <p:cNvPr id="5" name="Multiply 4"/>
          <p:cNvSpPr/>
          <p:nvPr/>
        </p:nvSpPr>
        <p:spPr>
          <a:xfrm>
            <a:off x="2743200" y="3352800"/>
            <a:ext cx="1295400" cy="1295400"/>
          </a:xfrm>
          <a:prstGeom prst="mathMultiply">
            <a:avLst>
              <a:gd name="adj1" fmla="val 10862"/>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0" y="0"/>
            <a:ext cx="9144000" cy="369332"/>
          </a:xfrm>
          <a:prstGeom prst="rect">
            <a:avLst/>
          </a:prstGeom>
          <a:noFill/>
        </p:spPr>
        <p:txBody>
          <a:bodyPr wrap="square" rtlCol="0">
            <a:spAutoFit/>
          </a:bodyPr>
          <a:lstStyle/>
          <a:p>
            <a:endParaRPr lang="en-US" dirty="0"/>
          </a:p>
        </p:txBody>
      </p:sp>
      <p:sp>
        <p:nvSpPr>
          <p:cNvPr id="7" name="TextBox 6"/>
          <p:cNvSpPr txBox="1"/>
          <p:nvPr/>
        </p:nvSpPr>
        <p:spPr>
          <a:xfrm>
            <a:off x="0" y="533400"/>
            <a:ext cx="9144000" cy="1092607"/>
          </a:xfrm>
          <a:prstGeom prst="rect">
            <a:avLst/>
          </a:prstGeom>
          <a:noFill/>
        </p:spPr>
        <p:txBody>
          <a:bodyPr wrap="square" rtlCol="0">
            <a:spAutoFit/>
          </a:bodyPr>
          <a:lstStyle/>
          <a:p>
            <a:pPr algn="ctr"/>
            <a:r>
              <a:rPr lang="en-US" sz="3000" b="1" dirty="0">
                <a:latin typeface="Cooper Std Black" pitchFamily="18" charset="0"/>
                <a:ea typeface="Tahoma" pitchFamily="34" charset="0"/>
                <a:cs typeface="Times New Roman" pitchFamily="18" charset="0"/>
              </a:rPr>
              <a:t>Lesson </a:t>
            </a:r>
            <a:r>
              <a:rPr lang="en-US" sz="3000" b="1" dirty="0">
                <a:latin typeface="Cooper Std Black" pitchFamily="18" charset="0"/>
                <a:ea typeface="Tahoma" pitchFamily="34" charset="0"/>
                <a:cs typeface="Times New Roman" pitchFamily="18" charset="0"/>
              </a:rPr>
              <a:t>8</a:t>
            </a:r>
          </a:p>
          <a:p>
            <a:pPr algn="ctr"/>
            <a:r>
              <a:rPr lang="en-US" sz="3500" b="1" dirty="0">
                <a:solidFill>
                  <a:srgbClr val="FF0000"/>
                </a:solidFill>
                <a:latin typeface="Cooper Std Black" pitchFamily="18" charset="0"/>
                <a:ea typeface="Tahoma" pitchFamily="34" charset="0"/>
                <a:cs typeface="Times New Roman" pitchFamily="18" charset="0"/>
              </a:rPr>
              <a:t>DO </a:t>
            </a:r>
            <a:r>
              <a:rPr lang="en-US" sz="3500" b="1" dirty="0">
                <a:solidFill>
                  <a:srgbClr val="FF0000"/>
                </a:solidFill>
                <a:latin typeface="Cooper Std Black" pitchFamily="18" charset="0"/>
                <a:ea typeface="Tahoma" pitchFamily="34" charset="0"/>
                <a:cs typeface="Times New Roman" pitchFamily="18" charset="0"/>
              </a:rPr>
              <a:t>NOT STEAL</a:t>
            </a:r>
            <a:endParaRPr lang="en-US" sz="3500" dirty="0"/>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p:cTn id="13"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 y="3505200"/>
            <a:ext cx="8839200" cy="3170099"/>
          </a:xfrm>
          <a:prstGeom prst="rect">
            <a:avLst/>
          </a:prstGeom>
          <a:noFill/>
        </p:spPr>
        <p:txBody>
          <a:bodyPr wrap="square" rtlCol="0">
            <a:spAutoFit/>
          </a:bodyPr>
          <a:lstStyle/>
          <a:p>
            <a:pPr algn="just"/>
            <a:r>
              <a:rPr lang="en-US" sz="2500" dirty="0">
                <a:latin typeface="Arial Narrow" pitchFamily="34" charset="0"/>
                <a:ea typeface="Tahoma" pitchFamily="34" charset="0"/>
                <a:cs typeface="Times New Roman" pitchFamily="18" charset="0"/>
              </a:rPr>
              <a:t>	Anyone who was a </a:t>
            </a:r>
            <a:r>
              <a:rPr lang="en-US" sz="2500" dirty="0" err="1">
                <a:latin typeface="Arial Narrow" pitchFamily="34" charset="0"/>
                <a:ea typeface="Tahoma" pitchFamily="34" charset="0"/>
                <a:cs typeface="Times New Roman" pitchFamily="18" charset="0"/>
              </a:rPr>
              <a:t>theif</a:t>
            </a:r>
            <a:r>
              <a:rPr lang="en-US" sz="2500" dirty="0">
                <a:latin typeface="Arial Narrow" pitchFamily="34" charset="0"/>
                <a:ea typeface="Tahoma" pitchFamily="34" charset="0"/>
                <a:cs typeface="Times New Roman" pitchFamily="18" charset="0"/>
              </a:rPr>
              <a:t> must stop stealing.  He should try to find some useful manual work instead and be able to do some good by helping others that are in need. Thus St. Paul exhorts the faithful. Stealing is a grave sin among social evils. And because of the commandment You shall not steal is related to social justice. St. Paul says: Thieves, usurers, drunkards, slanderers and swindlers will never inherit the kingdom of God. (1 Cor. 6:10). This teaching of St. Paul emphasizes the importance of keeping this commandment.</a:t>
            </a:r>
          </a:p>
        </p:txBody>
      </p:sp>
      <p:pic>
        <p:nvPicPr>
          <p:cNvPr id="2" name="Picture 2" descr="C:\Users\user\Desktop\Del_Parson_Jesus_Teaches_the_Children_525.jpg"/>
          <p:cNvPicPr>
            <a:picLocks noChangeAspect="1" noChangeArrowheads="1"/>
          </p:cNvPicPr>
          <p:nvPr/>
        </p:nvPicPr>
        <p:blipFill>
          <a:blip r:embed="rId2" cstate="print"/>
          <a:srcRect l="13460" b="5357"/>
          <a:stretch>
            <a:fillRect/>
          </a:stretch>
        </p:blipFill>
        <p:spPr bwMode="auto">
          <a:xfrm>
            <a:off x="0" y="0"/>
            <a:ext cx="4899085" cy="3429000"/>
          </a:xfrm>
          <a:prstGeom prst="rect">
            <a:avLst/>
          </a:prstGeom>
          <a:noFill/>
        </p:spPr>
      </p:pic>
      <p:pic>
        <p:nvPicPr>
          <p:cNvPr id="5" name="Picture 2" descr="I:\CLASS 7\LESSON 8\IMAGE\2.jpg"/>
          <p:cNvPicPr>
            <a:picLocks noChangeAspect="1" noChangeArrowheads="1"/>
          </p:cNvPicPr>
          <p:nvPr/>
        </p:nvPicPr>
        <p:blipFill>
          <a:blip r:embed="rId3" cstate="print"/>
          <a:srcRect r="10362"/>
          <a:stretch>
            <a:fillRect/>
          </a:stretch>
        </p:blipFill>
        <p:spPr bwMode="auto">
          <a:xfrm>
            <a:off x="4529666" y="0"/>
            <a:ext cx="4614334" cy="3429000"/>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228600" y="3843278"/>
            <a:ext cx="8610600" cy="2862322"/>
          </a:xfrm>
          <a:prstGeom prst="rect">
            <a:avLst/>
          </a:prstGeom>
          <a:noFill/>
        </p:spPr>
        <p:txBody>
          <a:bodyPr wrap="square" rtlCol="0">
            <a:spAutoFit/>
          </a:bodyPr>
          <a:lstStyle/>
          <a:p>
            <a:pPr algn="just"/>
            <a:r>
              <a:rPr lang="en-US" sz="3000" dirty="0">
                <a:latin typeface="Arial Narrow" pitchFamily="34" charset="0"/>
                <a:ea typeface="Tahoma" pitchFamily="34" charset="0"/>
                <a:cs typeface="Times New Roman" pitchFamily="18" charset="0"/>
              </a:rPr>
              <a:t>	Wealth is God’s gift. We read in the book of Genesis, the description of creation, that God creates the universe and all that is in it and gives them for the use of man. Wealth is meant for man’s use (Gen 1:28). It is not to be amassed unjustly. It is also sinful not to share it and to use it in wrongful ways.</a:t>
            </a:r>
          </a:p>
        </p:txBody>
      </p:sp>
      <p:sp>
        <p:nvSpPr>
          <p:cNvPr id="7" name="TextBox 6"/>
          <p:cNvSpPr txBox="1"/>
          <p:nvPr/>
        </p:nvSpPr>
        <p:spPr>
          <a:xfrm>
            <a:off x="0" y="218182"/>
            <a:ext cx="9144000" cy="1107996"/>
          </a:xfrm>
          <a:prstGeom prst="rect">
            <a:avLst/>
          </a:prstGeom>
          <a:noFill/>
        </p:spPr>
        <p:txBody>
          <a:bodyPr wrap="square" rtlCol="0">
            <a:spAutoFit/>
          </a:bodyPr>
          <a:lstStyle/>
          <a:p>
            <a:pPr algn="ctr"/>
            <a:r>
              <a:rPr lang="en-US" sz="3300" b="1" dirty="0">
                <a:solidFill>
                  <a:srgbClr val="FF0000"/>
                </a:solidFill>
                <a:latin typeface="Cooper Std Black" pitchFamily="18" charset="0"/>
                <a:cs typeface="Times New Roman" pitchFamily="18" charset="0"/>
              </a:rPr>
              <a:t>BASIC REFLECTIONS ON THE SEVENTH COMMANDMENT</a:t>
            </a:r>
          </a:p>
        </p:txBody>
      </p:sp>
      <p:pic>
        <p:nvPicPr>
          <p:cNvPr id="1027" name="Picture 3" descr="C:\Users\user\Desktop\wpid-photo-aug-1-2010-236-pm.jpg"/>
          <p:cNvPicPr>
            <a:picLocks noChangeAspect="1" noChangeArrowheads="1"/>
          </p:cNvPicPr>
          <p:nvPr/>
        </p:nvPicPr>
        <p:blipFill>
          <a:blip r:embed="rId2" cstate="print"/>
          <a:srcRect/>
          <a:stretch>
            <a:fillRect/>
          </a:stretch>
        </p:blipFill>
        <p:spPr bwMode="auto">
          <a:xfrm>
            <a:off x="1" y="1295401"/>
            <a:ext cx="9143999" cy="2521594"/>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p:cTn id="13"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0" name="Picture 2" descr="I:\CLASS 7\LESSON 8\IMAGE\2_a.jpg"/>
          <p:cNvPicPr>
            <a:picLocks noChangeAspect="1" noChangeArrowheads="1"/>
          </p:cNvPicPr>
          <p:nvPr/>
        </p:nvPicPr>
        <p:blipFill>
          <a:blip r:embed="rId2" cstate="print"/>
          <a:srcRect/>
          <a:stretch>
            <a:fillRect/>
          </a:stretch>
        </p:blipFill>
        <p:spPr bwMode="auto">
          <a:xfrm>
            <a:off x="2726763" y="-1"/>
            <a:ext cx="3674037" cy="2895601"/>
          </a:xfrm>
          <a:prstGeom prst="rect">
            <a:avLst/>
          </a:prstGeom>
          <a:noFill/>
          <a:effectLst>
            <a:softEdge rad="635000"/>
          </a:effectLst>
        </p:spPr>
      </p:pic>
      <p:sp>
        <p:nvSpPr>
          <p:cNvPr id="6" name="TextBox 5"/>
          <p:cNvSpPr txBox="1"/>
          <p:nvPr/>
        </p:nvSpPr>
        <p:spPr>
          <a:xfrm>
            <a:off x="152400" y="2303651"/>
            <a:ext cx="8839200" cy="4478149"/>
          </a:xfrm>
          <a:prstGeom prst="rect">
            <a:avLst/>
          </a:prstGeom>
          <a:noFill/>
        </p:spPr>
        <p:txBody>
          <a:bodyPr wrap="square" rtlCol="0">
            <a:spAutoFit/>
          </a:bodyPr>
          <a:lstStyle/>
          <a:p>
            <a:pPr algn="just"/>
            <a:r>
              <a:rPr lang="en-US" sz="3000" dirty="0">
                <a:latin typeface="Arial Narrow" pitchFamily="34" charset="0"/>
                <a:ea typeface="Tahoma" pitchFamily="34" charset="0"/>
                <a:cs typeface="Times New Roman" pitchFamily="18" charset="0"/>
              </a:rPr>
              <a:t>	</a:t>
            </a:r>
            <a:r>
              <a:rPr lang="en-US" sz="2500" dirty="0">
                <a:latin typeface="Arial Narrow" pitchFamily="34" charset="0"/>
                <a:ea typeface="Tahoma" pitchFamily="34" charset="0"/>
                <a:cs typeface="Times New Roman" pitchFamily="18" charset="0"/>
              </a:rPr>
              <a:t>Man has the right to earn and enjoy riches and property in a just way Wealth can be seen as personal wealth and pubic wealth is common to the society and every body has the right to it. Personal wealth  is that wealth a person can make on his own and has the right to use. We have the right to own and enjoy created things in a just way. It is necessary for the  persuades man and the welfare of the society. The right to own personal wealth persuades men to work and bear fruits. Personal wealth assures a man’s security and welfare. Stealing is taking the property of another person. This is an attack on the right to personal wealth. At the same time, unjust amassing of personal wealth and prodigality are also serious evils.</a:t>
            </a:r>
            <a:endParaRPr lang="en-US" sz="3000" dirty="0">
              <a:latin typeface="Arial Narrow" pitchFamily="34" charset="0"/>
              <a:ea typeface="Tahoma" pitchFamily="34" charset="0"/>
              <a:cs typeface="Times New Roman" pitchFamily="18" charset="0"/>
            </a:endParaRPr>
          </a:p>
        </p:txBody>
      </p:sp>
      <p:sp>
        <p:nvSpPr>
          <p:cNvPr id="8" name="TextBox 7"/>
          <p:cNvSpPr txBox="1"/>
          <p:nvPr/>
        </p:nvSpPr>
        <p:spPr>
          <a:xfrm>
            <a:off x="0" y="228600"/>
            <a:ext cx="9144000" cy="1077218"/>
          </a:xfrm>
          <a:prstGeom prst="rect">
            <a:avLst/>
          </a:prstGeom>
          <a:noFill/>
        </p:spPr>
        <p:txBody>
          <a:bodyPr wrap="square" rtlCol="0">
            <a:spAutoFit/>
          </a:bodyPr>
          <a:lstStyle/>
          <a:p>
            <a:pPr algn="ctr"/>
            <a:r>
              <a:rPr lang="en-US" sz="3200" b="1" dirty="0">
                <a:solidFill>
                  <a:srgbClr val="FF0000"/>
                </a:solidFill>
                <a:latin typeface="Cooper Std Black" pitchFamily="18" charset="0"/>
                <a:cs typeface="Times New Roman" pitchFamily="18" charset="0"/>
              </a:rPr>
              <a:t>PUBLIC WEALTH AND PERSONAL WEALTH</a:t>
            </a: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p:cTn id="13"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 y="2996148"/>
            <a:ext cx="8763000" cy="3785652"/>
          </a:xfrm>
          <a:prstGeom prst="rect">
            <a:avLst/>
          </a:prstGeom>
          <a:noFill/>
        </p:spPr>
        <p:txBody>
          <a:bodyPr wrap="square" rtlCol="0">
            <a:spAutoFit/>
          </a:bodyPr>
          <a:lstStyle/>
          <a:p>
            <a:pPr algn="just"/>
            <a:r>
              <a:rPr lang="en-US" sz="3000" dirty="0">
                <a:latin typeface="Arial Narrow" pitchFamily="34" charset="0"/>
                <a:ea typeface="Tahoma" pitchFamily="34" charset="0"/>
                <a:cs typeface="Times New Roman" pitchFamily="18" charset="0"/>
              </a:rPr>
              <a:t>	</a:t>
            </a:r>
            <a:r>
              <a:rPr lang="en-US" sz="3000" dirty="0">
                <a:solidFill>
                  <a:srgbClr val="00B0F0"/>
                </a:solidFill>
                <a:latin typeface="Arial Narrow" pitchFamily="34" charset="0"/>
                <a:ea typeface="Tahoma" pitchFamily="34" charset="0"/>
                <a:cs typeface="Times New Roman" pitchFamily="18" charset="0"/>
              </a:rPr>
              <a:t>Justice is that virtue which persuades a person to give each one his due</a:t>
            </a:r>
            <a:r>
              <a:rPr lang="en-US" sz="3000" dirty="0">
                <a:latin typeface="Arial Narrow" pitchFamily="34" charset="0"/>
                <a:ea typeface="Tahoma" pitchFamily="34" charset="0"/>
                <a:cs typeface="Times New Roman" pitchFamily="18" charset="0"/>
              </a:rPr>
              <a:t> say St. Tomas Aquinas. Only those who respect the rights of others can behave justly. One’s right becomes another’s duty. Let us look at some examples (1) God as the Creator of the world is worthy of our adoration. It is our duty to adore Him. (2) One who works for us deserves wages. It is our duty to give him wages. (3) Parents have the right to be respected: it is the duty to children to respect them.</a:t>
            </a:r>
          </a:p>
        </p:txBody>
      </p:sp>
      <p:sp>
        <p:nvSpPr>
          <p:cNvPr id="8" name="TextBox 7"/>
          <p:cNvSpPr txBox="1"/>
          <p:nvPr/>
        </p:nvSpPr>
        <p:spPr>
          <a:xfrm>
            <a:off x="0" y="207258"/>
            <a:ext cx="9144000" cy="630942"/>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IDEA OF JUSTICE</a:t>
            </a:r>
          </a:p>
        </p:txBody>
      </p:sp>
      <p:pic>
        <p:nvPicPr>
          <p:cNvPr id="5" name="Picture 3" descr="I:\CLASS 7\LESSON 8\IMAGE\St_Thomas_Aquinas.jpg"/>
          <p:cNvPicPr>
            <a:picLocks noChangeAspect="1" noChangeArrowheads="1"/>
          </p:cNvPicPr>
          <p:nvPr/>
        </p:nvPicPr>
        <p:blipFill>
          <a:blip r:embed="rId2" cstate="print"/>
          <a:srcRect b="34796"/>
          <a:stretch>
            <a:fillRect/>
          </a:stretch>
        </p:blipFill>
        <p:spPr bwMode="auto">
          <a:xfrm>
            <a:off x="5393871" y="1066800"/>
            <a:ext cx="1768929" cy="1905000"/>
          </a:xfrm>
          <a:prstGeom prst="rect">
            <a:avLst/>
          </a:prstGeom>
          <a:noFill/>
        </p:spPr>
      </p:pic>
      <p:pic>
        <p:nvPicPr>
          <p:cNvPr id="6" name="Picture 3" descr="I:\CLASS 7\LESSON 8\IMAGE\5.jpg"/>
          <p:cNvPicPr>
            <a:picLocks noChangeAspect="1" noChangeArrowheads="1"/>
          </p:cNvPicPr>
          <p:nvPr/>
        </p:nvPicPr>
        <p:blipFill>
          <a:blip r:embed="rId3" cstate="print"/>
          <a:srcRect/>
          <a:stretch>
            <a:fillRect/>
          </a:stretch>
        </p:blipFill>
        <p:spPr bwMode="auto">
          <a:xfrm>
            <a:off x="1992918" y="1066800"/>
            <a:ext cx="3386668" cy="1905000"/>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p:cTn id="13"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228600" y="3074581"/>
            <a:ext cx="8686800" cy="3554819"/>
          </a:xfrm>
          <a:prstGeom prst="rect">
            <a:avLst/>
          </a:prstGeom>
          <a:noFill/>
        </p:spPr>
        <p:txBody>
          <a:bodyPr wrap="square" rtlCol="0">
            <a:spAutoFit/>
          </a:bodyPr>
          <a:lstStyle/>
          <a:p>
            <a:pPr algn="just"/>
            <a:r>
              <a:rPr lang="en-US" sz="2500" dirty="0">
                <a:latin typeface="Arial Narrow" pitchFamily="34" charset="0"/>
                <a:ea typeface="Tahoma" pitchFamily="34" charset="0"/>
                <a:cs typeface="Times New Roman" pitchFamily="18" charset="0"/>
              </a:rPr>
              <a:t>	</a:t>
            </a:r>
            <a:r>
              <a:rPr lang="en-US" sz="2500" dirty="0">
                <a:solidFill>
                  <a:srgbClr val="00B0F0"/>
                </a:solidFill>
                <a:latin typeface="Arial Narrow" pitchFamily="34" charset="0"/>
                <a:ea typeface="Tahoma" pitchFamily="34" charset="0"/>
                <a:cs typeface="Times New Roman" pitchFamily="18" charset="0"/>
              </a:rPr>
              <a:t>The basic principle of justice is to give what one owes to another. Jesus desires that the basis of our sense of justice should be love and fraternity. </a:t>
            </a:r>
            <a:r>
              <a:rPr lang="en-US" sz="2500" dirty="0">
                <a:latin typeface="Arial Narrow" pitchFamily="34" charset="0"/>
                <a:ea typeface="Tahoma" pitchFamily="34" charset="0"/>
                <a:cs typeface="Times New Roman" pitchFamily="18" charset="0"/>
              </a:rPr>
              <a:t>That is what we see in the parable of the Good Samaritan. Then man who was attacked and plundered by the robbers, was in need of help and nursing . Presenting the Good Samaritan, who took up the responsibility of helping that wounded man, Jesus tells us: </a:t>
            </a:r>
            <a:r>
              <a:rPr lang="en-US" sz="2500" dirty="0">
                <a:solidFill>
                  <a:srgbClr val="FF00FF"/>
                </a:solidFill>
                <a:latin typeface="Arial Narrow" pitchFamily="34" charset="0"/>
                <a:ea typeface="Tahoma" pitchFamily="34" charset="0"/>
                <a:cs typeface="Times New Roman" pitchFamily="18" charset="0"/>
              </a:rPr>
              <a:t>“ Go and do the same”. </a:t>
            </a:r>
            <a:r>
              <a:rPr lang="en-US" sz="2500" dirty="0">
                <a:latin typeface="Arial Narrow" pitchFamily="34" charset="0"/>
                <a:ea typeface="Tahoma" pitchFamily="34" charset="0"/>
                <a:cs typeface="Times New Roman" pitchFamily="18" charset="0"/>
              </a:rPr>
              <a:t>(</a:t>
            </a:r>
            <a:r>
              <a:rPr lang="en-US" sz="2500" dirty="0" err="1">
                <a:latin typeface="Arial Narrow" pitchFamily="34" charset="0"/>
                <a:ea typeface="Tahoma" pitchFamily="34" charset="0"/>
                <a:cs typeface="Times New Roman" pitchFamily="18" charset="0"/>
              </a:rPr>
              <a:t>Lk</a:t>
            </a:r>
            <a:r>
              <a:rPr lang="en-US" sz="2500" dirty="0">
                <a:latin typeface="Arial Narrow" pitchFamily="34" charset="0"/>
                <a:ea typeface="Tahoma" pitchFamily="34" charset="0"/>
                <a:cs typeface="Times New Roman" pitchFamily="18" charset="0"/>
              </a:rPr>
              <a:t>. 10:37). To the unjust, Jesus will say on the day of the last judgment: </a:t>
            </a:r>
            <a:r>
              <a:rPr lang="en-US" sz="2500" dirty="0">
                <a:solidFill>
                  <a:srgbClr val="00B0F0"/>
                </a:solidFill>
                <a:latin typeface="Arial Narrow" pitchFamily="34" charset="0"/>
                <a:ea typeface="Tahoma" pitchFamily="34" charset="0"/>
                <a:cs typeface="Times New Roman" pitchFamily="18" charset="0"/>
              </a:rPr>
              <a:t>“ I have never known you, away from me, you evil men” </a:t>
            </a:r>
            <a:r>
              <a:rPr lang="en-US" sz="2500" dirty="0">
                <a:latin typeface="Arial Narrow" pitchFamily="34" charset="0"/>
                <a:ea typeface="Tahoma" pitchFamily="34" charset="0"/>
                <a:cs typeface="Times New Roman" pitchFamily="18" charset="0"/>
              </a:rPr>
              <a:t>(Mt.7:23).</a:t>
            </a:r>
          </a:p>
        </p:txBody>
      </p:sp>
      <p:pic>
        <p:nvPicPr>
          <p:cNvPr id="4098" name="Picture 2" descr="I:\CLASS 7\LESSON 8\IMAGE\luke10_33_manwhostoppedtohelp.jpg"/>
          <p:cNvPicPr>
            <a:picLocks noChangeAspect="1" noChangeArrowheads="1"/>
          </p:cNvPicPr>
          <p:nvPr/>
        </p:nvPicPr>
        <p:blipFill>
          <a:blip r:embed="rId2" cstate="print"/>
          <a:srcRect/>
          <a:stretch>
            <a:fillRect/>
          </a:stretch>
        </p:blipFill>
        <p:spPr bwMode="auto">
          <a:xfrm>
            <a:off x="3520161" y="0"/>
            <a:ext cx="2194839" cy="2971800"/>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3381613"/>
            <a:ext cx="8610600" cy="3323987"/>
          </a:xfrm>
          <a:prstGeom prst="rect">
            <a:avLst/>
          </a:prstGeom>
          <a:noFill/>
        </p:spPr>
        <p:txBody>
          <a:bodyPr wrap="square" rtlCol="0">
            <a:spAutoFit/>
          </a:bodyPr>
          <a:lstStyle/>
          <a:p>
            <a:pPr algn="just"/>
            <a:r>
              <a:rPr lang="en-US" sz="3000" dirty="0">
                <a:latin typeface="Arial Narrow" pitchFamily="34" charset="0"/>
                <a:ea typeface="Tahoma" pitchFamily="34" charset="0"/>
                <a:cs typeface="Times New Roman" pitchFamily="18" charset="0"/>
              </a:rPr>
              <a:t>	</a:t>
            </a:r>
            <a:r>
              <a:rPr lang="en-US" sz="3000" dirty="0">
                <a:solidFill>
                  <a:srgbClr val="00B0F0"/>
                </a:solidFill>
                <a:latin typeface="Arial Narrow" pitchFamily="34" charset="0"/>
                <a:ea typeface="Tahoma" pitchFamily="34" charset="0"/>
                <a:cs typeface="Times New Roman" pitchFamily="18" charset="0"/>
              </a:rPr>
              <a:t>The right of others to their own wealth is as important as our right to our own wealth. We Have no authority to violate such rights of others. Such violation of rights is stealing. </a:t>
            </a:r>
            <a:r>
              <a:rPr lang="en-US" sz="3000" dirty="0">
                <a:latin typeface="Arial Narrow" pitchFamily="34" charset="0"/>
                <a:ea typeface="Tahoma" pitchFamily="34" charset="0"/>
                <a:cs typeface="Times New Roman" pitchFamily="18" charset="0"/>
              </a:rPr>
              <a:t>For example, the bus owner has the right to get ticket charge from the passengers. It we don’t pay the ticket while traveling in the bus, it is a violation of his right; we have to thinks that, that money is being stolen from the bus owner.</a:t>
            </a:r>
          </a:p>
        </p:txBody>
      </p:sp>
      <p:sp>
        <p:nvSpPr>
          <p:cNvPr id="8" name="TextBox 7"/>
          <p:cNvSpPr txBox="1"/>
          <p:nvPr/>
        </p:nvSpPr>
        <p:spPr>
          <a:xfrm>
            <a:off x="0" y="430649"/>
            <a:ext cx="9144000" cy="1169551"/>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THE RIGHT TO WEALTH AND STEALING</a:t>
            </a:r>
          </a:p>
        </p:txBody>
      </p:sp>
      <p:pic>
        <p:nvPicPr>
          <p:cNvPr id="5" name="Picture 2" descr="I:\CLASS 7\LESSON 8\IMAGE\3.jpg"/>
          <p:cNvPicPr>
            <a:picLocks noChangeAspect="1" noChangeArrowheads="1"/>
          </p:cNvPicPr>
          <p:nvPr/>
        </p:nvPicPr>
        <p:blipFill>
          <a:blip r:embed="rId2" cstate="print"/>
          <a:srcRect/>
          <a:stretch>
            <a:fillRect/>
          </a:stretch>
        </p:blipFill>
        <p:spPr bwMode="auto">
          <a:xfrm>
            <a:off x="2895600" y="1066799"/>
            <a:ext cx="3429000" cy="2209801"/>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p:cTn id="13"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3457813"/>
            <a:ext cx="8610600" cy="3323987"/>
          </a:xfrm>
          <a:prstGeom prst="rect">
            <a:avLst/>
          </a:prstGeom>
          <a:noFill/>
        </p:spPr>
        <p:txBody>
          <a:bodyPr wrap="square" rtlCol="0">
            <a:spAutoFit/>
          </a:bodyPr>
          <a:lstStyle/>
          <a:p>
            <a:pPr algn="just"/>
            <a:r>
              <a:rPr lang="en-US" sz="3000" dirty="0">
                <a:latin typeface="Arial Narrow" pitchFamily="34" charset="0"/>
                <a:ea typeface="Tahoma" pitchFamily="34" charset="0"/>
                <a:cs typeface="Times New Roman" pitchFamily="18" charset="0"/>
              </a:rPr>
              <a:t>	Many things that we use in daily life are public wealth. Natural resources, government institutions, roads, street, lights etc. are part of public property. Everyone has equal right to those things. To own common property unjustly and use it carelessly or destroy it, since it violates the rights of many, are serious sins. The very fact that it is common property makes it a violation of the rights of the society.</a:t>
            </a:r>
          </a:p>
        </p:txBody>
      </p:sp>
      <p:sp>
        <p:nvSpPr>
          <p:cNvPr id="8" name="TextBox 7"/>
          <p:cNvSpPr txBox="1"/>
          <p:nvPr/>
        </p:nvSpPr>
        <p:spPr>
          <a:xfrm>
            <a:off x="0" y="430649"/>
            <a:ext cx="9144000" cy="630942"/>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RESPECT FOR PUBLIC WEALTH</a:t>
            </a:r>
          </a:p>
        </p:txBody>
      </p:sp>
      <p:pic>
        <p:nvPicPr>
          <p:cNvPr id="5122" name="Picture 2" descr="I:\CLASS 7\LESSON 8\IMAGE\street-lightning.jpg"/>
          <p:cNvPicPr>
            <a:picLocks noChangeAspect="1" noChangeArrowheads="1"/>
          </p:cNvPicPr>
          <p:nvPr/>
        </p:nvPicPr>
        <p:blipFill>
          <a:blip r:embed="rId2" cstate="print"/>
          <a:srcRect/>
          <a:stretch>
            <a:fillRect/>
          </a:stretch>
        </p:blipFill>
        <p:spPr bwMode="auto">
          <a:xfrm>
            <a:off x="0" y="1066800"/>
            <a:ext cx="3460387" cy="2362200"/>
          </a:xfrm>
          <a:prstGeom prst="rect">
            <a:avLst/>
          </a:prstGeom>
          <a:noFill/>
        </p:spPr>
      </p:pic>
      <p:pic>
        <p:nvPicPr>
          <p:cNvPr id="5124" name="Picture 4" descr="I:\CLASS 7\LESSON 8\IMAGE\blackraspberry002tw.jpg"/>
          <p:cNvPicPr>
            <a:picLocks noChangeAspect="1" noChangeArrowheads="1"/>
          </p:cNvPicPr>
          <p:nvPr/>
        </p:nvPicPr>
        <p:blipFill>
          <a:blip r:embed="rId3" cstate="print"/>
          <a:srcRect/>
          <a:stretch>
            <a:fillRect/>
          </a:stretch>
        </p:blipFill>
        <p:spPr bwMode="auto">
          <a:xfrm>
            <a:off x="5587307" y="1066800"/>
            <a:ext cx="3556693" cy="2362200"/>
          </a:xfrm>
          <a:prstGeom prst="rect">
            <a:avLst/>
          </a:prstGeom>
          <a:noFill/>
        </p:spPr>
      </p:pic>
      <p:pic>
        <p:nvPicPr>
          <p:cNvPr id="5125" name="Picture 5" descr="I:\CLASS 7\LESSON 8\IMAGE\College1.jpg"/>
          <p:cNvPicPr>
            <a:picLocks noChangeAspect="1" noChangeArrowheads="1"/>
          </p:cNvPicPr>
          <p:nvPr/>
        </p:nvPicPr>
        <p:blipFill>
          <a:blip r:embed="rId4" cstate="print"/>
          <a:srcRect/>
          <a:stretch>
            <a:fillRect/>
          </a:stretch>
        </p:blipFill>
        <p:spPr bwMode="auto">
          <a:xfrm>
            <a:off x="3429000" y="1066800"/>
            <a:ext cx="3149601" cy="2362200"/>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p:cTn id="13"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8"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2080</TotalTime>
  <Words>141</Words>
  <Application>Microsoft Office PowerPoint</Application>
  <PresentationFormat>On-screen Show (4:3)</PresentationFormat>
  <Paragraphs>42</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Trek</vt:lpstr>
      <vt:lpstr>CATECHETICAL TEXTBOOK SERIES OF THE SYRO - MALABAR CHURCH</vt:lpstr>
      <vt:lpstr>Slide 2</vt:lpstr>
      <vt:lpstr>Slide 3</vt:lpstr>
      <vt:lpstr>Slide 4</vt:lpstr>
      <vt:lpstr>Slide 5</vt:lpstr>
      <vt:lpstr>Slide 6</vt:lpstr>
      <vt:lpstr>Slide 7</vt:lpstr>
      <vt:lpstr>Slide 8</vt:lpstr>
      <vt:lpstr>Slide 9</vt:lpstr>
      <vt:lpstr>Slide 10</vt:lpstr>
      <vt:lpstr>Slide 11</vt:lpstr>
      <vt:lpstr>Let us pray</vt:lpstr>
      <vt:lpstr>Let us read and narrate</vt:lpstr>
      <vt:lpstr>WORD OF GOD FOR GUIDANCE </vt:lpstr>
      <vt:lpstr>LET US DO:</vt:lpstr>
      <vt:lpstr>MY resolution</vt:lpstr>
      <vt:lpstr>Find out the Answer</vt:lpstr>
      <vt:lpstr>Slide 18</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Aleena</dc:creator>
  <cp:lastModifiedBy>Administrator</cp:lastModifiedBy>
  <cp:revision>192</cp:revision>
  <dcterms:created xsi:type="dcterms:W3CDTF">2015-04-07T14:28:04Z</dcterms:created>
  <dcterms:modified xsi:type="dcterms:W3CDTF">2015-10-07T03:14:19Z</dcterms:modified>
</cp:coreProperties>
</file>